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Титульный слайд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ru-RU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5E00E56-16AE-4F09-9D57-B1BD540FEFD9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k to 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edit 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the 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outl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ine 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text 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for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mat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tli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r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x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h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O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u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i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n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e</a:t>
            </a: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ъект с подписью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9CC953-D037-486B-BA0F-410A1664EF4B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Рисунок с подписью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84D29A2-8E20-46CE-87AA-B2F3EFF4E4E5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Заголовок и вертикальный текс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38EC645-3706-4E7F-B71F-3DA676C4EFCF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Вертикальный заголовок и текс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28E4382-FEFD-4FA3-A923-6690C673E5C7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Заголовок и объект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A11393E-3E85-409E-BDD5-4D2D58E3B940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раздела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7085EC3-9AA0-4172-B92C-8CB6D02A443D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Два объекта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6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CC258A9-3243-4172-B4FE-952BADD535C0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равнение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Образец текста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Второй уровень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Третий уровень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Четвертый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Пятый уровень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8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D09FC2D-882A-49E3-B4FD-1287B75CCA98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Только заголовок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Образец заголовка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0CB76B0-DE01-4B05-82E7-CCEEB4468BF7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лайд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6A091F3-C3F2-4930-8EC7-B1F7336C3EB7}" type="slidenum">
              <a:rPr b="0" lang="ru-RU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 useBgFill="1">
        <p:nvSpPr>
          <p:cNvPr id="59" name="Freeform: Shap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4560" y="0"/>
            <a:ext cx="9962640" cy="6857640"/>
          </a:xfrm>
          <a:custGeom>
            <a:avLst/>
            <a:gdLst>
              <a:gd name="textAreaLeft" fmla="*/ 0 w 9962640"/>
              <a:gd name="textAreaRight" fmla="*/ 9963000 w 9962640"/>
              <a:gd name="textAreaTop" fmla="*/ 0 h 6857640"/>
              <a:gd name="textAreaBottom" fmla="*/ 6858000 h 6857640"/>
              <a:gd name="GluePoint1X" fmla="*/ 1595771 w 9963150"/>
              <a:gd name="GluePoint1Y" fmla="*/ 0 h 6858000"/>
              <a:gd name="GluePoint2X" fmla="*/ 8367379 w 9963150"/>
              <a:gd name="GluePoint2Y" fmla="*/ 0 h 6858000"/>
              <a:gd name="GluePoint3X" fmla="*/ 8504080 w 9963150"/>
              <a:gd name="GluePoint3Y" fmla="*/ 130333 h 6858000"/>
              <a:gd name="GluePoint4X" fmla="*/ 9963150 w 9963150"/>
              <a:gd name="GluePoint4Y" fmla="*/ 3652838 h 6858000"/>
              <a:gd name="GluePoint5X" fmla="*/ 8825600 w 9963150"/>
              <a:gd name="GluePoint5Y" fmla="*/ 6821583 h 6858000"/>
              <a:gd name="GluePoint6X" fmla="*/ 8794055 w 9963150"/>
              <a:gd name="GluePoint6Y" fmla="*/ 6858000 h 6858000"/>
              <a:gd name="GluePoint7X" fmla="*/ 1169096 w 9963150"/>
              <a:gd name="GluePoint7Y" fmla="*/ 6858000 h 6858000"/>
              <a:gd name="GluePoint8X" fmla="*/ 1137550 w 9963150"/>
              <a:gd name="GluePoint8Y" fmla="*/ 6821583 h 6858000"/>
              <a:gd name="GluePoint9X" fmla="*/ 0 w 9963150"/>
              <a:gd name="GluePoint9Y" fmla="*/ 3652838 h 6858000"/>
              <a:gd name="GluePoint10X" fmla="*/ 1459070 w 9963150"/>
              <a:gd name="GluePoint10Y" fmla="*/ 130333 h 685800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</a:cxnLst>
            <a:rect l="textAreaLeft" t="textAreaTop" r="textAreaRight" b="textAreaBottom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algn="ctr" blurRad="139680" rotWithShape="0" sx="102000" sy="10200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  <p:sp useBgFill="1">
        <p:nvSpPr>
          <p:cNvPr id="60" name="Freeform: Shap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1760" y="0"/>
            <a:ext cx="9948240" cy="6857640"/>
          </a:xfrm>
          <a:custGeom>
            <a:avLst/>
            <a:gdLst>
              <a:gd name="textAreaLeft" fmla="*/ 0 w 9948240"/>
              <a:gd name="textAreaRight" fmla="*/ 9948600 w 9948240"/>
              <a:gd name="textAreaTop" fmla="*/ 0 h 6857640"/>
              <a:gd name="textAreaBottom" fmla="*/ 6858000 h 6857640"/>
              <a:gd name="GluePoint1X" fmla="*/ 1595771 w 9963150"/>
              <a:gd name="GluePoint1Y" fmla="*/ 0 h 6858000"/>
              <a:gd name="GluePoint2X" fmla="*/ 8367379 w 9963150"/>
              <a:gd name="GluePoint2Y" fmla="*/ 0 h 6858000"/>
              <a:gd name="GluePoint3X" fmla="*/ 8504080 w 9963150"/>
              <a:gd name="GluePoint3Y" fmla="*/ 130333 h 6858000"/>
              <a:gd name="GluePoint4X" fmla="*/ 9963150 w 9963150"/>
              <a:gd name="GluePoint4Y" fmla="*/ 3652838 h 6858000"/>
              <a:gd name="GluePoint5X" fmla="*/ 8825600 w 9963150"/>
              <a:gd name="GluePoint5Y" fmla="*/ 6821583 h 6858000"/>
              <a:gd name="GluePoint6X" fmla="*/ 8794055 w 9963150"/>
              <a:gd name="GluePoint6Y" fmla="*/ 6858000 h 6858000"/>
              <a:gd name="GluePoint7X" fmla="*/ 1169096 w 9963150"/>
              <a:gd name="GluePoint7Y" fmla="*/ 6858000 h 6858000"/>
              <a:gd name="GluePoint8X" fmla="*/ 1137550 w 9963150"/>
              <a:gd name="GluePoint8Y" fmla="*/ 6821583 h 6858000"/>
              <a:gd name="GluePoint9X" fmla="*/ 0 w 9963150"/>
              <a:gd name="GluePoint9Y" fmla="*/ 3652838 h 6858000"/>
              <a:gd name="GluePoint10X" fmla="*/ 1459070 w 9963150"/>
              <a:gd name="GluePoint10Y" fmla="*/ 130333 h 685800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</a:cxnLst>
            <a:rect l="textAreaLeft" t="textAreaTop" r="textAreaRight" b="textAreaBottom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999440"/>
            <a:ext cx="9143640" cy="276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endParaRPr b="0" lang="ru-RU" sz="7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algn="ctr" defTabSz="914400">
              <a:lnSpc>
                <a:spcPct val="90000"/>
              </a:lnSpc>
              <a:buNone/>
            </a:pPr>
            <a:r>
              <a:rPr b="0" lang="ru-RU" sz="60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Пневматический сустав</a:t>
            </a:r>
            <a:endParaRPr b="0" lang="ru-RU" sz="6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1967040" y="5645160"/>
            <a:ext cx="8257680" cy="631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62500" lnSpcReduction="19999"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Белов Михаил, Мартыненко Егор Б01-302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Rectangle 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440" y="5524920"/>
            <a:ext cx="4754520" cy="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-17640" bIns="-176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Calibri"/>
            </a:endParaRPr>
          </a:p>
        </p:txBody>
      </p:sp>
      <p:pic>
        <p:nvPicPr>
          <p:cNvPr id="64" name="Рисунок 3" descr=""/>
          <p:cNvPicPr/>
          <p:nvPr/>
        </p:nvPicPr>
        <p:blipFill>
          <a:blip r:embed="rId1"/>
          <a:stretch/>
        </p:blipFill>
        <p:spPr>
          <a:xfrm>
            <a:off x="3676680" y="726120"/>
            <a:ext cx="4838040" cy="2546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838080" y="13712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Цели: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Создание прототипа сустава на ESP32 с дальнейшей возможностью расширения на полноценный манипулятор.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Задачи: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Подбор компонентов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Создание 3D-модели и электронной схемы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Написание прошивки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Сборка системы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Система подачи воздуха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68" name="Объект 4" descr=""/>
          <p:cNvPicPr/>
          <p:nvPr/>
        </p:nvPicPr>
        <p:blipFill>
          <a:blip r:embed="rId1"/>
          <a:stretch/>
        </p:blipFill>
        <p:spPr>
          <a:xfrm>
            <a:off x="6576120" y="2129760"/>
            <a:ext cx="4246920" cy="3493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9" name="Рисунок 3" descr=""/>
          <p:cNvPicPr/>
          <p:nvPr/>
        </p:nvPicPr>
        <p:blipFill>
          <a:blip r:embed="rId2"/>
          <a:stretch/>
        </p:blipFill>
        <p:spPr>
          <a:xfrm>
            <a:off x="2197440" y="1543320"/>
            <a:ext cx="3773880" cy="5032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Воздушные мыщцы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991440" y="18316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Было принято решение перейти от сложных самодельных 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“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гофр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”</a:t>
            </a:r>
            <a:r>
              <a:rPr b="0" lang="ru-RU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 на длинные резиновые шарики, которые надуваются по большей части в одну сторону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3429000" y="3200400"/>
            <a:ext cx="4608000" cy="34430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Управляющая электроника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75" name="Рисунок 6" descr=""/>
          <p:cNvPicPr/>
          <p:nvPr/>
        </p:nvPicPr>
        <p:blipFill>
          <a:blip r:embed="rId1"/>
          <a:stretch/>
        </p:blipFill>
        <p:spPr>
          <a:xfrm>
            <a:off x="2428920" y="1541880"/>
            <a:ext cx="7510680" cy="4918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Результаты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78" name="Рисунок 3" descr=""/>
          <p:cNvPicPr/>
          <p:nvPr/>
        </p:nvPicPr>
        <p:blipFill>
          <a:blip r:embed="rId1"/>
          <a:stretch/>
        </p:blipFill>
        <p:spPr>
          <a:xfrm>
            <a:off x="2144520" y="2052360"/>
            <a:ext cx="3240000" cy="43200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9" name="Рисунок 4" descr=""/>
          <p:cNvPicPr/>
          <p:nvPr/>
        </p:nvPicPr>
        <p:blipFill>
          <a:blip r:embed="rId2"/>
          <a:stretch/>
        </p:blipFill>
        <p:spPr>
          <a:xfrm>
            <a:off x="6755760" y="466200"/>
            <a:ext cx="2875680" cy="32414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0" name="Рисунок 5" descr=""/>
          <p:cNvPicPr/>
          <p:nvPr/>
        </p:nvPicPr>
        <p:blipFill>
          <a:blip r:embed="rId3"/>
          <a:stretch/>
        </p:blipFill>
        <p:spPr>
          <a:xfrm>
            <a:off x="6820200" y="3707640"/>
            <a:ext cx="2810880" cy="2860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Перспективы развития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0070280" y="1825560"/>
            <a:ext cx="12834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ru-RU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3" name="Равнобедренный треугольник 3"/>
          <p:cNvSpPr/>
          <p:nvPr/>
        </p:nvSpPr>
        <p:spPr>
          <a:xfrm>
            <a:off x="3291840" y="4772520"/>
            <a:ext cx="4400640" cy="760680"/>
          </a:xfrm>
          <a:prstGeom prst="triangle">
            <a:avLst>
              <a:gd name="adj" fmla="val 65684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4" name="Равнобедренный треугольник 4"/>
          <p:cNvSpPr/>
          <p:nvPr/>
        </p:nvSpPr>
        <p:spPr>
          <a:xfrm>
            <a:off x="3291840" y="3563640"/>
            <a:ext cx="4264920" cy="760680"/>
          </a:xfrm>
          <a:prstGeom prst="triangle">
            <a:avLst>
              <a:gd name="adj" fmla="val 66183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5" name="Равнобедренный треугольник 5"/>
          <p:cNvSpPr/>
          <p:nvPr/>
        </p:nvSpPr>
        <p:spPr>
          <a:xfrm>
            <a:off x="3291840" y="2271240"/>
            <a:ext cx="4223520" cy="672120"/>
          </a:xfrm>
          <a:prstGeom prst="triangle">
            <a:avLst>
              <a:gd name="adj" fmla="val 66899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6" name="Прямоугольник 6"/>
          <p:cNvSpPr/>
          <p:nvPr/>
        </p:nvSpPr>
        <p:spPr>
          <a:xfrm>
            <a:off x="3740040" y="4324680"/>
            <a:ext cx="235440" cy="1155600"/>
          </a:xfrm>
          <a:prstGeom prst="rect">
            <a:avLst/>
          </a:prstGeom>
          <a:solidFill>
            <a:srgbClr val="70ad47"/>
          </a:solidFill>
          <a:ln>
            <a:solidFill>
              <a:srgbClr val="527f3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7" name="Прямоугольник 7"/>
          <p:cNvSpPr/>
          <p:nvPr/>
        </p:nvSpPr>
        <p:spPr>
          <a:xfrm>
            <a:off x="6005520" y="4324680"/>
            <a:ext cx="235440" cy="595080"/>
          </a:xfrm>
          <a:prstGeom prst="rect">
            <a:avLst/>
          </a:prstGeom>
          <a:solidFill>
            <a:srgbClr val="70ad47"/>
          </a:solidFill>
          <a:ln>
            <a:solidFill>
              <a:srgbClr val="527f3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8" name="Прямоугольник 8"/>
          <p:cNvSpPr/>
          <p:nvPr/>
        </p:nvSpPr>
        <p:spPr>
          <a:xfrm>
            <a:off x="6967080" y="4324680"/>
            <a:ext cx="235440" cy="1096560"/>
          </a:xfrm>
          <a:prstGeom prst="rect">
            <a:avLst/>
          </a:prstGeom>
          <a:solidFill>
            <a:srgbClr val="70ad47"/>
          </a:solidFill>
          <a:ln>
            <a:solidFill>
              <a:srgbClr val="527f3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9" name="Прямоугольник 9"/>
          <p:cNvSpPr/>
          <p:nvPr/>
        </p:nvSpPr>
        <p:spPr>
          <a:xfrm>
            <a:off x="3740040" y="2943720"/>
            <a:ext cx="235440" cy="1267920"/>
          </a:xfrm>
          <a:prstGeom prst="rect">
            <a:avLst/>
          </a:prstGeom>
          <a:solidFill>
            <a:srgbClr val="ed7d31"/>
          </a:solidFill>
          <a:ln>
            <a:solidFill>
              <a:srgbClr val="af5c2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0" name="Прямоугольник 10"/>
          <p:cNvSpPr/>
          <p:nvPr/>
        </p:nvSpPr>
        <p:spPr>
          <a:xfrm>
            <a:off x="6005520" y="2943720"/>
            <a:ext cx="235440" cy="760680"/>
          </a:xfrm>
          <a:prstGeom prst="rect">
            <a:avLst/>
          </a:prstGeom>
          <a:solidFill>
            <a:srgbClr val="ed7d31"/>
          </a:solidFill>
          <a:ln>
            <a:solidFill>
              <a:srgbClr val="af5c2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1" name="Прямоугольник 11"/>
          <p:cNvSpPr/>
          <p:nvPr/>
        </p:nvSpPr>
        <p:spPr>
          <a:xfrm>
            <a:off x="6967080" y="2943720"/>
            <a:ext cx="235440" cy="1267920"/>
          </a:xfrm>
          <a:prstGeom prst="rect">
            <a:avLst/>
          </a:prstGeom>
          <a:solidFill>
            <a:srgbClr val="ed7d31"/>
          </a:solidFill>
          <a:ln>
            <a:solidFill>
              <a:srgbClr val="af5c24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2281</TotalTime>
  <Application>LibreOffice/25.2.3.2$Linux_X86_64 LibreOffice_project/520$Build-2</Application>
  <AppVersion>15.0000</AppVersion>
  <Words>69</Words>
  <Paragraphs>17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2025-05-22T00:08:17Z</dcterms:created>
  <dc:creator>Миша</dc:creator>
  <dc:description/>
  <dc:language>en-US</dc:language>
  <cp:lastModifiedBy/>
  <dcterms:modified xsi:type="dcterms:W3CDTF">2025-05-24T03:36:11Z</dcterms:modified>
  <cp:revision>2</cp:revision>
  <dc:subject/>
  <dc:title> Пневматический сустав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7</vt:i4>
  </property>
</Properties>
</file>